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Proxima Nova"/>
      <p:regular r:id="rId31"/>
      <p:bold r:id="rId32"/>
      <p:italic r:id="rId33"/>
      <p:boldItalic r:id="rId34"/>
    </p:embeddedFont>
    <p:embeddedFont>
      <p:font typeface="Nuni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roximaNova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ProximaNova-italic.fntdata"/><Relationship Id="rId10" Type="http://schemas.openxmlformats.org/officeDocument/2006/relationships/slide" Target="slides/slide5.xml"/><Relationship Id="rId32" Type="http://schemas.openxmlformats.org/officeDocument/2006/relationships/font" Target="fonts/ProximaNova-bold.fntdata"/><Relationship Id="rId13" Type="http://schemas.openxmlformats.org/officeDocument/2006/relationships/slide" Target="slides/slide8.xml"/><Relationship Id="rId35" Type="http://schemas.openxmlformats.org/officeDocument/2006/relationships/font" Target="fonts/Nunito-regular.fntdata"/><Relationship Id="rId12" Type="http://schemas.openxmlformats.org/officeDocument/2006/relationships/slide" Target="slides/slide7.xml"/><Relationship Id="rId34" Type="http://schemas.openxmlformats.org/officeDocument/2006/relationships/font" Target="fonts/ProximaNova-boldItalic.fntdata"/><Relationship Id="rId15" Type="http://schemas.openxmlformats.org/officeDocument/2006/relationships/slide" Target="slides/slide10.xml"/><Relationship Id="rId37" Type="http://schemas.openxmlformats.org/officeDocument/2006/relationships/font" Target="fonts/Nunito-italic.fntdata"/><Relationship Id="rId14" Type="http://schemas.openxmlformats.org/officeDocument/2006/relationships/slide" Target="slides/slide9.xml"/><Relationship Id="rId36" Type="http://schemas.openxmlformats.org/officeDocument/2006/relationships/font" Target="fonts/Nunito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Nuni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5c7febcb2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5c7febcb2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46d9cecfa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46d9cecfa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6d9cecfab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46d9cecfab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46d9cecfab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46d9cecfab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6d9cecfab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6d9cecfa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46d9cecfab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46d9cecfab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46d9cecfab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46d9cecfab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6d9cecfab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6d9cecfa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over key findings from your content review and analysis</a:t>
            </a:r>
            <a:br>
              <a:rPr lang="en"/>
            </a:br>
            <a:r>
              <a:rPr lang="en"/>
              <a:t>Might be interesting to look at each of the main sections at a high-level first and then dive into the details</a:t>
            </a:r>
            <a:br>
              <a:rPr lang="en"/>
            </a:br>
            <a:r>
              <a:rPr lang="en"/>
              <a:t>Engineering home</a:t>
            </a:r>
            <a:br>
              <a:rPr lang="en"/>
            </a:br>
            <a:r>
              <a:rPr lang="en"/>
              <a:t>Programs</a:t>
            </a:r>
            <a:br>
              <a:rPr lang="en"/>
            </a:br>
            <a:r>
              <a:rPr lang="en"/>
              <a:t>Students</a:t>
            </a:r>
            <a:br>
              <a:rPr lang="en"/>
            </a:br>
            <a:r>
              <a:rPr lang="en"/>
              <a:t>Faculty &amp; Staff directory</a:t>
            </a:r>
            <a:br>
              <a:rPr lang="en"/>
            </a:br>
            <a:r>
              <a:rPr lang="en"/>
              <a:t>Contact us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45c7febcb2_0_5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45c7febcb2_0_5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https://www.usertesting.com/blog/31-questions-every-designer-should-ask-when-testing-prototypes/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45c7febcb2_0_7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45c7febcb2_0_7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50">
                <a:solidFill>
                  <a:srgbClr val="444444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Once you show them the prototype, do users understand what it does?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45c7febcb2_0_7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45c7febcb2_0_7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over key findings from your content review and analysis</a:t>
            </a:r>
            <a:br>
              <a:rPr lang="en"/>
            </a:br>
            <a:r>
              <a:rPr lang="en"/>
              <a:t>Might be interesting to look at each of the main sections at a high-level first and then dive into the details</a:t>
            </a:r>
            <a:br>
              <a:rPr lang="en"/>
            </a:br>
            <a:r>
              <a:rPr lang="en"/>
              <a:t>Engineering home</a:t>
            </a:r>
            <a:br>
              <a:rPr lang="en"/>
            </a:br>
            <a:r>
              <a:rPr lang="en"/>
              <a:t>Programs</a:t>
            </a:r>
            <a:br>
              <a:rPr lang="en"/>
            </a:br>
            <a:r>
              <a:rPr lang="en"/>
              <a:t>Students</a:t>
            </a:r>
            <a:br>
              <a:rPr lang="en"/>
            </a:br>
            <a:r>
              <a:rPr lang="en"/>
              <a:t>Faculty &amp; Staff directory</a:t>
            </a:r>
            <a:br>
              <a:rPr lang="en"/>
            </a:br>
            <a:r>
              <a:rPr lang="en"/>
              <a:t>Contact us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71043d9b3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71043d9b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45c7febcb2_0_7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45c7febcb2_0_7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Chat about what data you hope to collect and why you think collecting it will provide value to evolving your proposed content strategy/intranet design </a:t>
            </a:r>
            <a:endParaRPr b="1"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45c7febcb2_0_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45c7febcb2_0_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45e79785e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45e79785e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45c7febcb2_0_5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45c7febcb2_0_5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over key findings from your content review and analysis</a:t>
            </a:r>
            <a:br>
              <a:rPr lang="en"/>
            </a:br>
            <a:r>
              <a:rPr lang="en"/>
              <a:t>Might be interesting to look at each of the main sections at a high-level first and then dive into the details</a:t>
            </a:r>
            <a:br>
              <a:rPr lang="en"/>
            </a:br>
            <a:r>
              <a:rPr lang="en"/>
              <a:t>Engineering home</a:t>
            </a:r>
            <a:br>
              <a:rPr lang="en"/>
            </a:br>
            <a:r>
              <a:rPr lang="en"/>
              <a:t>Programs</a:t>
            </a:r>
            <a:br>
              <a:rPr lang="en"/>
            </a:br>
            <a:r>
              <a:rPr lang="en"/>
              <a:t>Students</a:t>
            </a:r>
            <a:br>
              <a:rPr lang="en"/>
            </a:br>
            <a:r>
              <a:rPr lang="en"/>
              <a:t>Faculty &amp; Staff directory</a:t>
            </a:r>
            <a:br>
              <a:rPr lang="en"/>
            </a:br>
            <a:r>
              <a:rPr lang="en"/>
              <a:t>Contact us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45c7febcb2_0_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45c7febcb2_0_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did you feel about this milestone? What did you like about it? What did you dislike?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you learn about yourselves as you collaborated and worked through this milestone?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will you use what you have learned going forward?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“stuff &amp; things” related to this milestone would you want help with?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45c7febcb2_0_6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45c7febcb2_0_6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6d9cecfa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6d9cecfa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over key findings from your content review and analysis</a:t>
            </a:r>
            <a:br>
              <a:rPr lang="en"/>
            </a:br>
            <a:r>
              <a:rPr lang="en"/>
              <a:t>Might be interesting to look at each of the main sections at a high-level first and then dive into the details</a:t>
            </a:r>
            <a:br>
              <a:rPr lang="en"/>
            </a:br>
            <a:r>
              <a:rPr lang="en"/>
              <a:t>Engineering home</a:t>
            </a:r>
            <a:br>
              <a:rPr lang="en"/>
            </a:br>
            <a:r>
              <a:rPr lang="en"/>
              <a:t>Programs</a:t>
            </a:r>
            <a:br>
              <a:rPr lang="en"/>
            </a:br>
            <a:r>
              <a:rPr lang="en"/>
              <a:t>Students</a:t>
            </a:r>
            <a:br>
              <a:rPr lang="en"/>
            </a:br>
            <a:r>
              <a:rPr lang="en"/>
              <a:t>Faculty &amp; Staff directory</a:t>
            </a:r>
            <a:br>
              <a:rPr lang="en"/>
            </a:br>
            <a:r>
              <a:rPr lang="en"/>
              <a:t>Contact us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5c7febcb2_0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45c7febcb2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over key findings from your content review and analysis</a:t>
            </a:r>
            <a:br>
              <a:rPr lang="en"/>
            </a:br>
            <a:r>
              <a:rPr lang="en"/>
              <a:t>Might be interesting to look at each of the main sections at a high-level first and then dive into the details</a:t>
            </a:r>
            <a:br>
              <a:rPr lang="en"/>
            </a:br>
            <a:r>
              <a:rPr lang="en"/>
              <a:t>Engineering home</a:t>
            </a:r>
            <a:br>
              <a:rPr lang="en"/>
            </a:br>
            <a:r>
              <a:rPr lang="en"/>
              <a:t>Programs</a:t>
            </a:r>
            <a:br>
              <a:rPr lang="en"/>
            </a:br>
            <a:r>
              <a:rPr lang="en"/>
              <a:t>Students</a:t>
            </a:r>
            <a:br>
              <a:rPr lang="en"/>
            </a:br>
            <a:r>
              <a:rPr lang="en"/>
              <a:t>Faculty &amp; Staff directory</a:t>
            </a:r>
            <a:br>
              <a:rPr lang="en"/>
            </a:br>
            <a:r>
              <a:rPr lang="en"/>
              <a:t>Contact us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46d9cecfab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46d9cecfab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46d9cecfab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46d9cecfab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6d9cecfab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6d9cecfab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6d9cecfab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6d9cecfab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46d9cecfab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46d9cecfab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p14:dur="400">
        <p:fade thruBlk="1"/>
      </p:transition>
    </mc:Choice>
    <mc:Fallback>
      <p:transition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183708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ENSE 374, Milestone 4</a:t>
            </a:r>
            <a:endParaRPr b="1"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2395477"/>
            <a:ext cx="5361300" cy="10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The Great Value</a:t>
            </a:r>
            <a:endParaRPr b="1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Azeezat, Krupal, Joseph, Clark, Martha</a:t>
            </a:r>
            <a:endParaRPr b="1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November 15, 2018</a:t>
            </a:r>
            <a:endParaRPr b="1"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9144000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0"/>
            <a:ext cx="9143999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0"/>
            <a:ext cx="9144003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3999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" y="0"/>
            <a:ext cx="91440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" y="0"/>
            <a:ext cx="9143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9"/>
          <p:cNvSpPr txBox="1"/>
          <p:nvPr>
            <p:ph type="title"/>
          </p:nvPr>
        </p:nvSpPr>
        <p:spPr>
          <a:xfrm>
            <a:off x="819150" y="353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User Questionnaire - Pre-Task  </a:t>
            </a:r>
            <a:endParaRPr/>
          </a:p>
        </p:txBody>
      </p:sp>
      <p:sp>
        <p:nvSpPr>
          <p:cNvPr id="211" name="Google Shape;211;p29"/>
          <p:cNvSpPr txBox="1"/>
          <p:nvPr>
            <p:ph idx="1" type="body"/>
          </p:nvPr>
        </p:nvSpPr>
        <p:spPr>
          <a:xfrm>
            <a:off x="819150" y="1308150"/>
            <a:ext cx="7505700" cy="31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How would they expect it to look?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Before users even look at the wireframe or prototype, what would they expect to be able to do with it?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What comes to your mind when looking about our website?</a:t>
            </a:r>
            <a:endParaRPr sz="2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0"/>
          <p:cNvSpPr txBox="1"/>
          <p:nvPr>
            <p:ph type="title"/>
          </p:nvPr>
        </p:nvSpPr>
        <p:spPr>
          <a:xfrm>
            <a:off x="819150" y="353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User Questionnaire - Task  </a:t>
            </a:r>
            <a:endParaRPr/>
          </a:p>
        </p:txBody>
      </p:sp>
      <p:sp>
        <p:nvSpPr>
          <p:cNvPr id="217" name="Google Shape;217;p30"/>
          <p:cNvSpPr txBox="1"/>
          <p:nvPr>
            <p:ph idx="1" type="body"/>
          </p:nvPr>
        </p:nvSpPr>
        <p:spPr>
          <a:xfrm>
            <a:off x="819150" y="1308150"/>
            <a:ext cx="7505700" cy="31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Find Internship forms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Find Graduate Committee meeting minutes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Find Prof B’s research documents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Find ENSE 374 midterm during Fall 2016</a:t>
            </a:r>
            <a:endParaRPr sz="2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1"/>
          <p:cNvSpPr txBox="1"/>
          <p:nvPr>
            <p:ph type="title"/>
          </p:nvPr>
        </p:nvSpPr>
        <p:spPr>
          <a:xfrm>
            <a:off x="819150" y="353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User Questionnaire - Post-Task  </a:t>
            </a:r>
            <a:endParaRPr/>
          </a:p>
        </p:txBody>
      </p:sp>
      <p:sp>
        <p:nvSpPr>
          <p:cNvPr id="223" name="Google Shape;223;p31"/>
          <p:cNvSpPr txBox="1"/>
          <p:nvPr>
            <p:ph idx="1" type="body"/>
          </p:nvPr>
        </p:nvSpPr>
        <p:spPr>
          <a:xfrm>
            <a:off x="819150" y="1308150"/>
            <a:ext cx="7505700" cy="31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What was your first impression of this prototype?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What </a:t>
            </a:r>
            <a:r>
              <a:rPr lang="en" sz="2000"/>
              <a:t>features</a:t>
            </a:r>
            <a:r>
              <a:rPr lang="en" sz="2000"/>
              <a:t> are missing?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Does anything seem redundant or </a:t>
            </a:r>
            <a:r>
              <a:rPr lang="en" sz="2000"/>
              <a:t>unnecessary</a:t>
            </a:r>
            <a:r>
              <a:rPr lang="en" sz="2000"/>
              <a:t>? 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How does the prototype measure up to your expectations?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How did you feel about using this prototype?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What would you like to change about the prototype?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How likely/unlikely would you want to use the website once its finished?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How would you rate this webpage?</a:t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2752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Content Strategy</a:t>
            </a:r>
            <a:endParaRPr b="1"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1161425"/>
            <a:ext cx="7505700" cy="3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Key Page Substance</a:t>
            </a:r>
            <a:r>
              <a:rPr lang="en"/>
              <a:t> - What kind of content and for what kind of audience?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content is what we believe are the requirements for the engineering faculty webpage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Easy access to forms and other files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Easy to find and navigate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Navigation structure</a:t>
            </a:r>
            <a:r>
              <a:rPr lang="en"/>
              <a:t> - Organization, prioritization, format, display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Overhead navigation bar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Sidebar navigation structure - shows the second level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Governance/security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have a login page to separate the executives from the professors and the staff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2"/>
          <p:cNvSpPr txBox="1"/>
          <p:nvPr>
            <p:ph type="title"/>
          </p:nvPr>
        </p:nvSpPr>
        <p:spPr>
          <a:xfrm>
            <a:off x="608250" y="353550"/>
            <a:ext cx="79275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User Questionnaire - Data Collection  </a:t>
            </a:r>
            <a:endParaRPr/>
          </a:p>
        </p:txBody>
      </p:sp>
      <p:sp>
        <p:nvSpPr>
          <p:cNvPr id="229" name="Google Shape;229;p32"/>
          <p:cNvSpPr txBox="1"/>
          <p:nvPr>
            <p:ph idx="1" type="body"/>
          </p:nvPr>
        </p:nvSpPr>
        <p:spPr>
          <a:xfrm>
            <a:off x="819150" y="1308150"/>
            <a:ext cx="7505700" cy="31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We want to know if we deleted folders that is important for the staff members. Are there features they need that are missing in our prototype?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Collecting this will produce value so we can add the features they want/need. The user is the most important part of this and we want to make sure they are content and satisfied. </a:t>
            </a:r>
            <a:endParaRPr b="1"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5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/>
          <p:nvPr>
            <p:ph type="title"/>
          </p:nvPr>
        </p:nvSpPr>
        <p:spPr>
          <a:xfrm>
            <a:off x="819150" y="353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Cascade Server Progress</a:t>
            </a:r>
            <a:endParaRPr/>
          </a:p>
        </p:txBody>
      </p:sp>
      <p:sp>
        <p:nvSpPr>
          <p:cNvPr id="235" name="Google Shape;235;p33"/>
          <p:cNvSpPr txBox="1"/>
          <p:nvPr>
            <p:ph idx="1" type="body"/>
          </p:nvPr>
        </p:nvSpPr>
        <p:spPr>
          <a:xfrm>
            <a:off x="819150" y="1308150"/>
            <a:ext cx="7505700" cy="31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We learned all the basic functions of the Cascade server by reading the manual.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We made a trial webpage by incorporating what we learned, and made our navigation bar.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We don’t know how to create a login page for our users on cascade.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6615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4"/>
          <p:cNvSpPr/>
          <p:nvPr/>
        </p:nvSpPr>
        <p:spPr>
          <a:xfrm>
            <a:off x="49075" y="81800"/>
            <a:ext cx="3302400" cy="405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5"/>
          <p:cNvSpPr txBox="1"/>
          <p:nvPr>
            <p:ph type="title"/>
          </p:nvPr>
        </p:nvSpPr>
        <p:spPr>
          <a:xfrm>
            <a:off x="819150" y="353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Miscellaneous </a:t>
            </a:r>
            <a:endParaRPr/>
          </a:p>
        </p:txBody>
      </p:sp>
      <p:sp>
        <p:nvSpPr>
          <p:cNvPr id="247" name="Google Shape;247;p35"/>
          <p:cNvSpPr txBox="1"/>
          <p:nvPr>
            <p:ph idx="1" type="body"/>
          </p:nvPr>
        </p:nvSpPr>
        <p:spPr>
          <a:xfrm>
            <a:off x="819150" y="1308150"/>
            <a:ext cx="7505700" cy="31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We tried to ask open-ended questions, rather than yes/no questions. </a:t>
            </a:r>
            <a:endParaRPr sz="20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type="title"/>
          </p:nvPr>
        </p:nvSpPr>
        <p:spPr>
          <a:xfrm>
            <a:off x="891750" y="624050"/>
            <a:ext cx="4179300" cy="7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Group Reflection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36"/>
          <p:cNvSpPr/>
          <p:nvPr/>
        </p:nvSpPr>
        <p:spPr>
          <a:xfrm>
            <a:off x="831875" y="1783500"/>
            <a:ext cx="3749100" cy="1488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About this milestone:</a:t>
            </a:r>
            <a:endParaRPr b="1" sz="18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We loved this milestone; it was easier for us because all we had to do was incorporate everything we did in milestone 3 into a lo-fi prototype.</a:t>
            </a:r>
            <a:endParaRPr/>
          </a:p>
        </p:txBody>
      </p:sp>
      <p:sp>
        <p:nvSpPr>
          <p:cNvPr id="254" name="Google Shape;254;p36"/>
          <p:cNvSpPr/>
          <p:nvPr/>
        </p:nvSpPr>
        <p:spPr>
          <a:xfrm>
            <a:off x="4572050" y="1783500"/>
            <a:ext cx="3749100" cy="1488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About ourselves:</a:t>
            </a:r>
            <a:endParaRPr b="1" sz="18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We were able to find out the creative group members to figure out the best way to design our lo-fi prototype. Also, we need music, food, and coffee while working!</a:t>
            </a:r>
            <a:endParaRPr/>
          </a:p>
        </p:txBody>
      </p:sp>
      <p:sp>
        <p:nvSpPr>
          <p:cNvPr id="255" name="Google Shape;255;p36"/>
          <p:cNvSpPr/>
          <p:nvPr/>
        </p:nvSpPr>
        <p:spPr>
          <a:xfrm>
            <a:off x="831875" y="3271500"/>
            <a:ext cx="3749100" cy="1576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In the future: </a:t>
            </a:r>
            <a:endParaRPr b="1" sz="18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We will incorporate what we learned about ourselves into future group meetings, and find out who does the best work in a particular instance.</a:t>
            </a:r>
            <a:endParaRPr/>
          </a:p>
        </p:txBody>
      </p:sp>
      <p:sp>
        <p:nvSpPr>
          <p:cNvPr id="256" name="Google Shape;256;p36"/>
          <p:cNvSpPr/>
          <p:nvPr/>
        </p:nvSpPr>
        <p:spPr>
          <a:xfrm>
            <a:off x="4572025" y="3271500"/>
            <a:ext cx="3749100" cy="1576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Help needed?</a:t>
            </a:r>
            <a:endParaRPr b="1"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Can we change the colour of the navigation bar? Is there a way to move the search bar up?</a:t>
            </a:r>
            <a:endParaRPr/>
          </a:p>
        </p:txBody>
      </p:sp>
      <p:pic>
        <p:nvPicPr>
          <p:cNvPr id="257" name="Google Shape;25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9600" y="223700"/>
            <a:ext cx="1913975" cy="15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6"/>
          <p:cNvSpPr txBox="1"/>
          <p:nvPr/>
        </p:nvSpPr>
        <p:spPr>
          <a:xfrm>
            <a:off x="3854425" y="4953300"/>
            <a:ext cx="5289600" cy="1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Image taken from: http://homeschoolcpa.com/board-turnover-may-mean-the-purpose-of-the-homeschool-group-could-change/</a:t>
            </a:r>
            <a:endParaRPr sz="8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/>
          <p:nvPr>
            <p:ph type="title"/>
          </p:nvPr>
        </p:nvSpPr>
        <p:spPr>
          <a:xfrm>
            <a:off x="234600" y="227100"/>
            <a:ext cx="8674800" cy="468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rial"/>
                <a:ea typeface="Arial"/>
                <a:cs typeface="Arial"/>
                <a:sym typeface="Arial"/>
              </a:rPr>
              <a:t>Questions?</a:t>
            </a:r>
            <a:endParaRPr sz="4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Lo-Fi Prototype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3675" y="0"/>
            <a:ext cx="5536651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" y="0"/>
            <a:ext cx="914399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3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